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687" r:id="rId2"/>
    <p:sldId id="688" r:id="rId3"/>
    <p:sldId id="682" r:id="rId4"/>
    <p:sldId id="683" r:id="rId5"/>
    <p:sldId id="684" r:id="rId6"/>
    <p:sldId id="685" r:id="rId7"/>
    <p:sldId id="686" r:id="rId8"/>
    <p:sldId id="689" r:id="rId9"/>
    <p:sldId id="690" r:id="rId10"/>
    <p:sldId id="691" r:id="rId11"/>
    <p:sldId id="692" r:id="rId12"/>
    <p:sldId id="693" r:id="rId13"/>
    <p:sldId id="694" r:id="rId14"/>
    <p:sldId id="696" r:id="rId15"/>
    <p:sldId id="695" r:id="rId16"/>
    <p:sldId id="697" r:id="rId17"/>
    <p:sldId id="698" r:id="rId18"/>
    <p:sldId id="699" r:id="rId19"/>
    <p:sldId id="700" r:id="rId20"/>
    <p:sldId id="701" r:id="rId21"/>
    <p:sldId id="702" r:id="rId22"/>
    <p:sldId id="703" r:id="rId23"/>
    <p:sldId id="704" r:id="rId24"/>
    <p:sldId id="705" r:id="rId25"/>
    <p:sldId id="706" r:id="rId26"/>
    <p:sldId id="707" r:id="rId27"/>
    <p:sldId id="708" r:id="rId28"/>
    <p:sldId id="709" r:id="rId29"/>
    <p:sldId id="710" r:id="rId30"/>
    <p:sldId id="711" r:id="rId31"/>
    <p:sldId id="712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2DC6E6"/>
    <a:srgbClr val="FF99FF"/>
    <a:srgbClr val="FE4B52"/>
    <a:srgbClr val="FFFFFF"/>
    <a:srgbClr val="FE4C54"/>
    <a:srgbClr val="CCCCCC"/>
    <a:srgbClr val="A50021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9" autoAdjust="0"/>
    <p:restoredTop sz="91553" autoAdjust="0"/>
  </p:normalViewPr>
  <p:slideViewPr>
    <p:cSldViewPr>
      <p:cViewPr varScale="1">
        <p:scale>
          <a:sx n="70" d="100"/>
          <a:sy n="70" d="100"/>
        </p:scale>
        <p:origin x="936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2020-03-27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Friday, March 27, 2020</a:t>
            </a:fld>
            <a:endParaRPr lang="ko-KR" altLang="en-US" dirty="0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/>
              <a:t>First stage</a:t>
            </a:r>
            <a:endParaRPr lang="ko-KR" altLang="en-US" dirty="0"/>
          </a:p>
          <a:p>
            <a:pPr lvl="1"/>
            <a:r>
              <a:rPr lang="en-US" altLang="ko-KR" dirty="0"/>
              <a:t>Second stage</a:t>
            </a:r>
            <a:endParaRPr lang="ko-KR" altLang="en-US" dirty="0"/>
          </a:p>
          <a:p>
            <a:pPr lvl="2"/>
            <a:r>
              <a:rPr lang="en-US" altLang="ko-KR" dirty="0"/>
              <a:t>Third stage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2020-03-27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5.png"/><Relationship Id="rId7" Type="http://schemas.openxmlformats.org/officeDocument/2006/relationships/image" Target="../media/image6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5.png"/><Relationship Id="rId4" Type="http://schemas.openxmlformats.org/officeDocument/2006/relationships/image" Target="../media/image27.png"/><Relationship Id="rId9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6" y="0"/>
            <a:ext cx="8971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4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57" y="1119188"/>
            <a:ext cx="7513285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Results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16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923" y="1119188"/>
            <a:ext cx="7456154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Results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03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530" y="1119188"/>
            <a:ext cx="7096940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Results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208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412" y="1119188"/>
            <a:ext cx="7101175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Results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39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24" y="1124744"/>
            <a:ext cx="6814036" cy="482453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DenseCap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01984" y="6480949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From TA Chang’s slide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732" y="5127853"/>
            <a:ext cx="1300942" cy="13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10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288005" y="1053069"/>
            <a:ext cx="4746267" cy="2516353"/>
          </a:xfrm>
        </p:spPr>
        <p:txBody>
          <a:bodyPr/>
          <a:lstStyle/>
          <a:p>
            <a:r>
              <a:rPr lang="en-US" altLang="ko-KR" dirty="0"/>
              <a:t>Object Detection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656" y="1607272"/>
            <a:ext cx="4295775" cy="1962150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512" y="3864975"/>
            <a:ext cx="4752145" cy="251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3525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-2682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90600" indent="-269875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475" indent="-269875" algn="l" defTabSz="1166813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Image Captioning</a:t>
            </a:r>
          </a:p>
          <a:p>
            <a:endParaRPr lang="en-US" altLang="ko-KR" dirty="0">
              <a:latin typeface="나눔바른고딕OTF Bold" charset="-127"/>
              <a:ea typeface="나눔바른고딕OTF Bold" charset="-127"/>
            </a:endParaRPr>
          </a:p>
          <a:p>
            <a:endParaRPr lang="en-US" altLang="ko-KR" dirty="0">
              <a:latin typeface="나눔바른고딕OTF Bold" charset="-127"/>
              <a:ea typeface="나눔바른고딕OTF Bold" charset="-127"/>
            </a:endParaRPr>
          </a:p>
          <a:p>
            <a:endParaRPr lang="en-US" altLang="ko-KR" dirty="0">
              <a:latin typeface="나눔바른고딕OTF Bold" charset="-127"/>
              <a:ea typeface="나눔바른고딕OTF Bold" charset="-127"/>
            </a:endParaRPr>
          </a:p>
          <a:p>
            <a:endParaRPr lang="en-US" altLang="ko-KR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8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7" y="4428703"/>
            <a:ext cx="4295775" cy="1952625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179512" y="1057685"/>
            <a:ext cx="4916955" cy="251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3525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-2682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90600" indent="-269875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475" indent="-269875" algn="l" defTabSz="1166813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Classification</a:t>
            </a:r>
          </a:p>
          <a:p>
            <a:endParaRPr lang="en-US" altLang="ko-KR" dirty="0">
              <a:latin typeface="나눔바른고딕OTF Bold" charset="-127"/>
              <a:ea typeface="나눔바른고딕OTF Bold" charset="-127"/>
            </a:endParaRPr>
          </a:p>
          <a:p>
            <a:endParaRPr lang="en-US" altLang="ko-KR" dirty="0">
              <a:latin typeface="나눔바른고딕OTF Bold" charset="-127"/>
              <a:ea typeface="나눔바른고딕OTF Bold" charset="-127"/>
            </a:endParaRPr>
          </a:p>
          <a:p>
            <a:endParaRPr lang="en-US" altLang="ko-KR" dirty="0">
              <a:latin typeface="나눔바른고딕OTF Bold" charset="-127"/>
              <a:ea typeface="나눔바른고딕OTF Bold" charset="-127"/>
            </a:endParaRPr>
          </a:p>
          <a:p>
            <a:endParaRPr lang="en-US" altLang="ko-KR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0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37" y="1607272"/>
            <a:ext cx="36004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3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14" y="1052736"/>
            <a:ext cx="8758374" cy="490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29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Examples of </a:t>
            </a:r>
            <a:r>
              <a:rPr lang="en-US" altLang="ko-KR" dirty="0" err="1"/>
              <a:t>DenseCap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318"/>
            <a:ext cx="9144000" cy="56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08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Examples of </a:t>
            </a:r>
            <a:r>
              <a:rPr lang="en-US" altLang="ko-KR" dirty="0" err="1"/>
              <a:t>DenseCap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649" y="1119188"/>
            <a:ext cx="6634702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55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Contribution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5354" y="1268760"/>
            <a:ext cx="6069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나눔바른고딕OTF Bold" charset="-127"/>
                <a:ea typeface="나눔바른고딕OTF Bold" charset="-127"/>
              </a:rPr>
              <a:t>Combine nicely three recent work in</a:t>
            </a:r>
            <a:endParaRPr lang="ko-KR" altLang="en-US" sz="2800" b="1" spc="-3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9376" y="2276872"/>
            <a:ext cx="480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" dirty="0">
                <a:latin typeface="나눔바른고딕OTF Bold" charset="-127"/>
                <a:ea typeface="나눔바른고딕OTF Bold" charset="-127"/>
              </a:rPr>
              <a:t>Object detection</a:t>
            </a:r>
            <a:endParaRPr lang="ko-KR" altLang="en-US" sz="28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9376" y="2936162"/>
            <a:ext cx="569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30" dirty="0">
                <a:latin typeface="나눔바른고딕OTF Bold" charset="-127"/>
                <a:ea typeface="나눔바른고딕OTF Bold" charset="-127"/>
              </a:rPr>
              <a:t> +  </a:t>
            </a:r>
            <a:r>
              <a:rPr lang="en-US" altLang="ko-KR" sz="2800" b="1" spc="-30" dirty="0">
                <a:latin typeface="나눔바른고딕OTF Bold" charset="-127"/>
                <a:ea typeface="나눔바른고딕OTF Bold" charset="-127"/>
              </a:rPr>
              <a:t>Image captioning</a:t>
            </a:r>
            <a:endParaRPr lang="ko-KR" altLang="en-US" sz="28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39376" y="3682664"/>
            <a:ext cx="6717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30" dirty="0">
                <a:latin typeface="나눔바른고딕OTF Bold" charset="-127"/>
                <a:ea typeface="나눔바른고딕OTF Bold" charset="-127"/>
              </a:rPr>
              <a:t> +  </a:t>
            </a:r>
            <a:r>
              <a:rPr lang="en-US" altLang="ko-KR" sz="2800" b="1" spc="-30" dirty="0">
                <a:latin typeface="나눔바른고딕OTF Bold" charset="-127"/>
                <a:ea typeface="나눔바른고딕OTF Bold" charset="-127"/>
              </a:rPr>
              <a:t>Soft spatial attention</a:t>
            </a:r>
            <a:endParaRPr lang="ko-KR" altLang="en-US" sz="28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36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905274"/>
            <a:ext cx="8496300" cy="369038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Show, </a:t>
            </a:r>
            <a:r>
              <a:rPr kumimoji="1" lang="en-US" altLang="ko-KR" dirty="0">
                <a:solidFill>
                  <a:srgbClr val="FF0000"/>
                </a:solidFill>
              </a:rPr>
              <a:t>attend</a:t>
            </a:r>
            <a:r>
              <a:rPr kumimoji="1" lang="en-US" altLang="ko-KR" dirty="0"/>
              <a:t> and tell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6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model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2725"/>
            <a:ext cx="9144000" cy="4279985"/>
          </a:xfrm>
          <a:prstGeom prst="rect">
            <a:avLst/>
          </a:prstGeom>
        </p:spPr>
      </p:pic>
      <p:sp>
        <p:nvSpPr>
          <p:cNvPr id="6" name="왼쪽 중괄호 5"/>
          <p:cNvSpPr/>
          <p:nvPr/>
        </p:nvSpPr>
        <p:spPr>
          <a:xfrm rot="5400000">
            <a:off x="3209480" y="-1487912"/>
            <a:ext cx="301365" cy="6081273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1745" y="1052736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Object detection</a:t>
            </a:r>
            <a:endParaRPr lang="ko-KR" altLang="en-US" b="1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왼쪽 중괄호 7"/>
          <p:cNvSpPr/>
          <p:nvPr/>
        </p:nvSpPr>
        <p:spPr>
          <a:xfrm rot="5400000">
            <a:off x="7539894" y="373629"/>
            <a:ext cx="301365" cy="2358191"/>
          </a:xfrm>
          <a:prstGeom prst="leftBrace">
            <a:avLst/>
          </a:prstGeom>
          <a:ln w="57150">
            <a:solidFill>
              <a:srgbClr val="064E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83983" y="1052736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64EF0"/>
                </a:solidFill>
                <a:latin typeface="나눔바른고딕OTF Bold" charset="-127"/>
                <a:ea typeface="나눔바른고딕OTF Bold" charset="-127"/>
              </a:rPr>
              <a:t>Image captioning</a:t>
            </a:r>
            <a:endParaRPr lang="ko-KR" altLang="en-US" b="1" dirty="0">
              <a:solidFill>
                <a:srgbClr val="064EF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왼쪽 중괄호 10"/>
          <p:cNvSpPr/>
          <p:nvPr/>
        </p:nvSpPr>
        <p:spPr>
          <a:xfrm rot="16200000" flipV="1">
            <a:off x="7221534" y="4392232"/>
            <a:ext cx="301365" cy="3182320"/>
          </a:xfrm>
          <a:prstGeom prst="leftBrace">
            <a:avLst/>
          </a:prstGeom>
          <a:ln w="57150">
            <a:solidFill>
              <a:srgbClr val="008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74319" y="6088919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863D"/>
                </a:solidFill>
                <a:latin typeface="나눔바른고딕OTF Bold" charset="-127"/>
                <a:ea typeface="나눔바른고딕OTF Bold" charset="-127"/>
              </a:rPr>
              <a:t>Soft spatial attention</a:t>
            </a:r>
            <a:endParaRPr lang="ko-KR" altLang="en-US" b="1" dirty="0">
              <a:solidFill>
                <a:srgbClr val="00863D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3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 spatial attention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47840"/>
            <a:ext cx="9144001" cy="2292614"/>
          </a:xfrm>
          <a:prstGeom prst="rect">
            <a:avLst/>
          </a:prstGeom>
        </p:spPr>
      </p:pic>
      <p:sp>
        <p:nvSpPr>
          <p:cNvPr id="6" name="왼쪽 중괄호 5"/>
          <p:cNvSpPr/>
          <p:nvPr/>
        </p:nvSpPr>
        <p:spPr>
          <a:xfrm rot="16200000" flipV="1">
            <a:off x="7221534" y="1838940"/>
            <a:ext cx="301365" cy="3182320"/>
          </a:xfrm>
          <a:prstGeom prst="leftBrace">
            <a:avLst/>
          </a:prstGeom>
          <a:ln w="57150">
            <a:solidFill>
              <a:srgbClr val="008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74319" y="3580783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863D"/>
                </a:solidFill>
                <a:latin typeface="나눔바른고딕OTF Bold" charset="-127"/>
                <a:ea typeface="나눔바른고딕OTF Bold" charset="-127"/>
              </a:rPr>
              <a:t>Soft spatial attention</a:t>
            </a:r>
            <a:endParaRPr lang="ko-KR" altLang="en-US" b="1" dirty="0">
              <a:solidFill>
                <a:srgbClr val="00863D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왼쪽 중괄호 7"/>
          <p:cNvSpPr/>
          <p:nvPr/>
        </p:nvSpPr>
        <p:spPr>
          <a:xfrm rot="16200000" flipV="1">
            <a:off x="2760459" y="696797"/>
            <a:ext cx="301365" cy="5466603"/>
          </a:xfrm>
          <a:prstGeom prst="leftBrac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9022" y="358078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바른고딕OTF Bold" charset="-127"/>
                <a:ea typeface="나눔바른고딕OTF Bold" charset="-127"/>
              </a:rPr>
              <a:t>RPN (Faster R-CNN)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왼쪽 중괄호 9"/>
          <p:cNvSpPr/>
          <p:nvPr/>
        </p:nvSpPr>
        <p:spPr>
          <a:xfrm rot="5400000">
            <a:off x="6123636" y="-234433"/>
            <a:ext cx="301365" cy="3182320"/>
          </a:xfrm>
          <a:prstGeom prst="leftBrac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47893" y="836712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accent6">
                    <a:lumMod val="75000"/>
                  </a:schemeClr>
                </a:solidFill>
                <a:latin typeface="나눔바른고딕OTF Bold" charset="-127"/>
                <a:ea typeface="나눔바른고딕OTF Bold" charset="-127"/>
              </a:rPr>
              <a:t>RoI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나눔바른고딕OTF Bold" charset="-127"/>
                <a:ea typeface="나눔바른고딕OTF Bold" charset="-127"/>
              </a:rPr>
              <a:t> Pulling layer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7839" y="4365104"/>
            <a:ext cx="8785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Gradients can be propagate backward from the output features to input features,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직사각형 13"/>
          <p:cNvSpPr/>
          <p:nvPr/>
        </p:nvSpPr>
        <p:spPr>
          <a:xfrm>
            <a:off x="177839" y="5334926"/>
            <a:ext cx="67676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But not to input proposal coordinates. 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837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Differentiable image sampling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95736" y="5716324"/>
            <a:ext cx="714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</a:rPr>
              <a:t>Jaderberg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</a:rPr>
              <a:t>, Max, Karen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</a:rPr>
              <a:t>Simonyan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</a:rPr>
              <a:t>, and Andrew Zisserman. "Spatial transformer networks." </a:t>
            </a:r>
            <a:r>
              <a:rPr lang="en-US" altLang="ko-KR" sz="2000" i="1" dirty="0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</a:rPr>
              <a:t>NIPS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</a:rPr>
              <a:t>. 2015.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17" y="2661477"/>
            <a:ext cx="6913445" cy="2711739"/>
          </a:xfrm>
          <a:prstGeom prst="rect">
            <a:avLst/>
          </a:prstGeom>
        </p:spPr>
      </p:pic>
      <p:pic>
        <p:nvPicPr>
          <p:cNvPr id="8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21" y="1431200"/>
            <a:ext cx="2266281" cy="202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7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Bilinear interpolation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79" y="4375268"/>
            <a:ext cx="7059542" cy="1264635"/>
          </a:xfrm>
          <a:prstGeom prst="rect">
            <a:avLst/>
          </a:prstGeom>
        </p:spPr>
      </p:pic>
      <p:pic>
        <p:nvPicPr>
          <p:cNvPr id="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20757"/>
            <a:ext cx="2480456" cy="2220211"/>
          </a:xfrm>
          <a:prstGeom prst="rect">
            <a:avLst/>
          </a:prstGeom>
        </p:spPr>
      </p:pic>
      <p:pic>
        <p:nvPicPr>
          <p:cNvPr id="7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67" y="1010629"/>
            <a:ext cx="5916487" cy="2789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625539" y="3369139"/>
                <a:ext cx="11834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𝐵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𝐶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𝑌</m:t>
                      </m:r>
                    </m:oMath>
                  </m:oMathPara>
                </a14:m>
                <a:endParaRPr lang="ko-KR" altLang="en-US" i="1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539" y="3369139"/>
                <a:ext cx="118340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3093" r="-257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23938" y="3121341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바른고딕OTF Bold" charset="-127"/>
                <a:ea typeface="나눔바른고딕OTF Bold" charset="-127"/>
              </a:rPr>
              <a:t>Output dimension:</a:t>
            </a:r>
            <a:endParaRPr lang="ko-KR" altLang="en-US" sz="1600" b="1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0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779" y="5853044"/>
            <a:ext cx="3344043" cy="431041"/>
          </a:xfrm>
          <a:prstGeom prst="rect">
            <a:avLst/>
          </a:prstGeom>
        </p:spPr>
      </p:pic>
      <p:grpSp>
        <p:nvGrpSpPr>
          <p:cNvPr id="11" name="그룹 29"/>
          <p:cNvGrpSpPr/>
          <p:nvPr/>
        </p:nvGrpSpPr>
        <p:grpSpPr>
          <a:xfrm>
            <a:off x="5445247" y="5262524"/>
            <a:ext cx="3568635" cy="1478844"/>
            <a:chOff x="5080000" y="4989689"/>
            <a:chExt cx="3568635" cy="1478844"/>
          </a:xfrm>
        </p:grpSpPr>
        <p:cxnSp>
          <p:nvCxnSpPr>
            <p:cNvPr id="12" name="직선 화살표 연결선 19"/>
            <p:cNvCxnSpPr/>
            <p:nvPr/>
          </p:nvCxnSpPr>
          <p:spPr>
            <a:xfrm>
              <a:off x="5080000" y="6028267"/>
              <a:ext cx="326248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21"/>
            <p:cNvCxnSpPr/>
            <p:nvPr/>
          </p:nvCxnSpPr>
          <p:spPr>
            <a:xfrm flipV="1">
              <a:off x="6716889" y="4989689"/>
              <a:ext cx="0" cy="14788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23"/>
            <p:cNvCxnSpPr/>
            <p:nvPr/>
          </p:nvCxnSpPr>
          <p:spPr>
            <a:xfrm flipV="1">
              <a:off x="6062133" y="5373511"/>
              <a:ext cx="654756" cy="6547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25"/>
            <p:cNvCxnSpPr/>
            <p:nvPr/>
          </p:nvCxnSpPr>
          <p:spPr>
            <a:xfrm flipH="1" flipV="1">
              <a:off x="6694311" y="5373510"/>
              <a:ext cx="654756" cy="6547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720003" y="512680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나눔바른고딕OTF Bold" charset="-127"/>
                  <a:ea typeface="나눔바른고딕OTF Bold" charset="-127"/>
                </a:rPr>
                <a:t>1</a:t>
              </a:r>
              <a:endParaRPr lang="ko-KR" altLang="en-US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89261" y="600267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나눔바른고딕OTF Bold" charset="-127"/>
                  <a:ea typeface="나눔바른고딕OTF Bold" charset="-127"/>
                </a:rPr>
                <a:t>1</a:t>
              </a:r>
              <a:endParaRPr lang="ko-KR" altLang="en-US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8272314" y="5964226"/>
                  <a:ext cx="3763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𝑑</m:t>
                        </m:r>
                      </m:oMath>
                    </m:oMathPara>
                  </a14:m>
                  <a:endParaRPr lang="ko-KR" altLang="en-US" dirty="0">
                    <a:latin typeface="나눔바른고딕OTF Bold" charset="-127"/>
                    <a:ea typeface="나눔바른고딕OTF Bold" charset="-127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2314" y="5964226"/>
                  <a:ext cx="376321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019518" y="811281"/>
                <a:ext cx="1642886" cy="31912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518" y="811281"/>
                <a:ext cx="1642886" cy="319126"/>
              </a:xfrm>
              <a:prstGeom prst="rect">
                <a:avLst/>
              </a:prstGeom>
              <a:blipFill rotWithShape="0">
                <a:blip r:embed="rId8"/>
                <a:stretch>
                  <a:fillRect l="-1832" b="-23636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56795" y="3799385"/>
                <a:ext cx="4466159" cy="517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나눔바른고딕OTF Bold" charset="-127"/>
                    <a:ea typeface="나눔바른고딕OTF Bold" charset="-127"/>
                  </a:rPr>
                  <a:t>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𝑉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𝑐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𝑖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𝑗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나눔바른고딕OTF Bold" charset="-127"/>
                      </a:rPr>
                      <m:t>=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나눔바른고딕OTF Bold" charset="-127"/>
                      </a:rPr>
                      <m:t>𝑈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𝑐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  <m:t>𝑖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  <m:t>,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  <m:t>𝑖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  <m:t>,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나눔바른고딕OTF Bold" charset="-127"/>
                      </a:rPr>
                      <m:t>, </m:t>
                    </m:r>
                  </m:oMath>
                </a14:m>
                <a:endParaRPr lang="ko-KR" altLang="en-US" sz="24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95" y="3799385"/>
                <a:ext cx="4466159" cy="517834"/>
              </a:xfrm>
              <a:prstGeom prst="rect">
                <a:avLst/>
              </a:prstGeom>
              <a:blipFill rotWithShape="0">
                <a:blip r:embed="rId9"/>
                <a:stretch>
                  <a:fillRect l="-2046" b="-2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21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Recognition network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769"/>
            <a:ext cx="9144000" cy="2114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4270" y="2797153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바른고딕OTF Bold" charset="-127"/>
                <a:ea typeface="나눔바른고딕OTF Bold" charset="-127"/>
              </a:rPr>
              <a:t>Localization</a:t>
            </a:r>
            <a:br>
              <a:rPr lang="en-US" altLang="ko-KR" sz="1600" b="1" dirty="0">
                <a:latin typeface="나눔바른고딕OTF Bold" charset="-127"/>
                <a:ea typeface="나눔바른고딕OTF Bold" charset="-127"/>
              </a:rPr>
            </a:br>
            <a:r>
              <a:rPr lang="en-US" altLang="ko-KR" sz="1600" b="1" dirty="0">
                <a:latin typeface="나눔바른고딕OTF Bold" charset="-127"/>
                <a:ea typeface="나눔바른고딕OTF Bold" charset="-127"/>
              </a:rPr>
              <a:t>Layer</a:t>
            </a:r>
            <a:endParaRPr lang="ko-KR" altLang="en-US" sz="1600" b="1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왼쪽 중괄호 6"/>
          <p:cNvSpPr/>
          <p:nvPr/>
        </p:nvSpPr>
        <p:spPr>
          <a:xfrm rot="16200000" flipV="1">
            <a:off x="5144610" y="2217200"/>
            <a:ext cx="301365" cy="2007815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55976" y="3371790"/>
            <a:ext cx="182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3300"/>
                </a:solidFill>
                <a:latin typeface="나눔바른고딕OTF Bold" charset="-127"/>
                <a:ea typeface="나눔바른고딕OTF Bold" charset="-127"/>
              </a:rPr>
              <a:t>Recognition Network</a:t>
            </a:r>
            <a:endParaRPr lang="ko-KR" altLang="en-US" b="1" dirty="0">
              <a:solidFill>
                <a:srgbClr val="FF3300"/>
              </a:solidFill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512" y="3894667"/>
                <a:ext cx="7719549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sz="2400" dirty="0">
                    <a:latin typeface="나눔바른고딕OTF Bold" charset="-127"/>
                    <a:ea typeface="나눔바른고딕OTF Bold" charset="-127"/>
                  </a:rPr>
                  <a:t>Regularized using Dropout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2400" dirty="0">
                  <a:latin typeface="나눔바른고딕OTF Bold" charset="-127"/>
                  <a:ea typeface="나눔바른고딕OTF Bold" charset="-127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바른고딕OTF Bold" charset="-127"/>
                      </a:rPr>
                      <m:t>𝐷</m:t>
                    </m:r>
                    <m:r>
                      <a:rPr lang="en-US" altLang="ko-K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바른고딕OTF Bold" charset="-127"/>
                      </a:rPr>
                      <m:t>=4096</m:t>
                    </m:r>
                  </m:oMath>
                </a14:m>
                <a:endParaRPr lang="en-US" altLang="ko-KR" sz="2400" dirty="0">
                  <a:solidFill>
                    <a:srgbClr val="FF0000"/>
                  </a:solidFill>
                  <a:latin typeface="나눔바른고딕OTF Bold" charset="-127"/>
                  <a:ea typeface="나눔바른고딕OTF Bold" charset="-127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2400" dirty="0">
                  <a:latin typeface="나눔바른고딕OTF Bold" charset="-127"/>
                  <a:ea typeface="나눔바른고딕OTF Bold" charset="-127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sz="2400" dirty="0">
                    <a:latin typeface="나눔바른고딕OTF Bold" charset="-127"/>
                    <a:ea typeface="나눔바른고딕OTF Bold" charset="-127"/>
                  </a:rPr>
                  <a:t>Refine confidence and position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Outputs a final scalar confidence of each proposal region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And four scalars encoding a final spatial offset</a:t>
                </a:r>
                <a:endParaRPr lang="ko-KR" altLang="en-US" sz="20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894667"/>
                <a:ext cx="7719549" cy="2554545"/>
              </a:xfrm>
              <a:prstGeom prst="rect">
                <a:avLst/>
              </a:prstGeom>
              <a:blipFill rotWithShape="0">
                <a:blip r:embed="rId3"/>
                <a:stretch>
                  <a:fillRect l="-1026" t="-1909" b="-3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147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BRNN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8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27" y="1447093"/>
            <a:ext cx="5788907" cy="27739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512" y="890002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BRNN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9512" y="4553246"/>
                <a:ext cx="8343951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Words that appear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바른고딕OTF Bold" charset="-127"/>
                      </a:rPr>
                      <m:t>≤15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바른고딕OTF Bold" charset="-127"/>
                      </a:rPr>
                      <m:t>𝑡𝑖𝑚𝑒𝑠</m:t>
                    </m:r>
                  </m:oMath>
                </a14:m>
                <a:r>
                  <a:rPr lang="ko-KR" altLang="en-US" sz="2000" dirty="0">
                    <a:latin typeface="나눔바른고딕OTF Bold" charset="-127"/>
                    <a:ea typeface="나눔바른고딕OTF Bold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나눔바른고딕OTF Bold" charset="-127"/>
                      </a:rPr>
                      <m:t>⇒</m:t>
                    </m:r>
                  </m:oMath>
                </a14:m>
                <a:r>
                  <a:rPr lang="ko-KR" altLang="en-US" sz="2000" dirty="0">
                    <a:latin typeface="나눔바른고딕OTF Bold" charset="-127"/>
                    <a:ea typeface="나눔바른고딕OTF Bold" charset="-127"/>
                  </a:rPr>
                  <a:t> </a:t>
                </a:r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Collapse to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바른고딕OTF Bold" charset="-127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나눔바른고딕OTF Bold" charset="-127"/>
                      </a:rPr>
                      <m:t>UNK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바른고딕OTF Bold" charset="-127"/>
                      </a:rPr>
                      <m:t>&gt;</m:t>
                    </m:r>
                  </m:oMath>
                </a14:m>
                <a:r>
                  <a:rPr lang="ko-KR" altLang="en-US" sz="2000" dirty="0">
                    <a:latin typeface="나눔바른고딕OTF Bold" charset="-127"/>
                    <a:ea typeface="나눔바른고딕OTF Bold" charset="-127"/>
                  </a:rPr>
                  <a:t> </a:t>
                </a:r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token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Strip referring phrase such as “there is …”, or “this seems to be a…”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Discard all annotations with more than 10 words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나눔바른고딕OTF Bold" charset="-127"/>
                  <a:ea typeface="나눔바른고딕OTF Bold" charset="-127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Discard all images that have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바른고딕OTF Bold" charset="-127"/>
                      </a:rPr>
                      <m:t>≤20</m:t>
                    </m:r>
                  </m:oMath>
                </a14:m>
                <a:r>
                  <a:rPr lang="ko-KR" altLang="en-US" sz="2000" dirty="0">
                    <a:latin typeface="나눔바른고딕OTF Bold" charset="-127"/>
                    <a:ea typeface="나눔바른고딕OTF Bold" charset="-127"/>
                  </a:rPr>
                  <a:t> </a:t>
                </a:r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바른고딕OTF Bold" charset="-127"/>
                      </a:rPr>
                      <m:t>&gt;50</m:t>
                    </m:r>
                  </m:oMath>
                </a14:m>
                <a:r>
                  <a:rPr lang="ko-KR" altLang="en-US" sz="2000" dirty="0">
                    <a:latin typeface="나눔바른고딕OTF Bold" charset="-127"/>
                    <a:ea typeface="나눔바른고딕OTF Bold" charset="-127"/>
                  </a:rPr>
                  <a:t> </a:t>
                </a:r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annotations</a:t>
                </a:r>
                <a:endParaRPr lang="ko-KR" altLang="en-US" sz="20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553246"/>
                <a:ext cx="8343951" cy="1631216"/>
              </a:xfrm>
              <a:prstGeom prst="rect">
                <a:avLst/>
              </a:prstGeom>
              <a:blipFill rotWithShape="0">
                <a:blip r:embed="rId3"/>
                <a:stretch>
                  <a:fillRect l="-657" t="-1866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42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Proposed architecture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717"/>
            <a:ext cx="9144000" cy="4279985"/>
          </a:xfrm>
          <a:prstGeom prst="rect">
            <a:avLst/>
          </a:prstGeom>
        </p:spPr>
      </p:pic>
      <p:sp>
        <p:nvSpPr>
          <p:cNvPr id="6" name="왼쪽 중괄호 5"/>
          <p:cNvSpPr/>
          <p:nvPr/>
        </p:nvSpPr>
        <p:spPr>
          <a:xfrm rot="5400000">
            <a:off x="3209480" y="-1559920"/>
            <a:ext cx="301365" cy="6081273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1745" y="980728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Object detection</a:t>
            </a:r>
            <a:endParaRPr lang="ko-KR" altLang="en-US" b="1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왼쪽 중괄호 7"/>
          <p:cNvSpPr/>
          <p:nvPr/>
        </p:nvSpPr>
        <p:spPr>
          <a:xfrm rot="5400000">
            <a:off x="7539894" y="301621"/>
            <a:ext cx="301365" cy="2358191"/>
          </a:xfrm>
          <a:prstGeom prst="leftBrace">
            <a:avLst/>
          </a:prstGeom>
          <a:ln w="57150">
            <a:solidFill>
              <a:srgbClr val="064E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83983" y="980728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64EF0"/>
                </a:solidFill>
                <a:latin typeface="나눔바른고딕OTF Bold" charset="-127"/>
                <a:ea typeface="나눔바른고딕OTF Bold" charset="-127"/>
              </a:rPr>
              <a:t>Image captioning</a:t>
            </a:r>
            <a:endParaRPr lang="ko-KR" altLang="en-US" b="1" dirty="0">
              <a:solidFill>
                <a:srgbClr val="064EF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왼쪽 중괄호 10"/>
          <p:cNvSpPr/>
          <p:nvPr/>
        </p:nvSpPr>
        <p:spPr>
          <a:xfrm rot="16200000" flipV="1">
            <a:off x="7221534" y="4320224"/>
            <a:ext cx="301365" cy="3182320"/>
          </a:xfrm>
          <a:prstGeom prst="leftBrace">
            <a:avLst/>
          </a:prstGeom>
          <a:ln w="57150">
            <a:solidFill>
              <a:srgbClr val="008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74319" y="6016911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863D"/>
                </a:solidFill>
                <a:latin typeface="나눔바른고딕OTF Bold" charset="-127"/>
                <a:ea typeface="나눔바른고딕OTF Bold" charset="-127"/>
              </a:rPr>
              <a:t>Soft spatial attention</a:t>
            </a:r>
            <a:endParaRPr lang="ko-KR" altLang="en-US" b="1" dirty="0">
              <a:solidFill>
                <a:srgbClr val="00863D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왼쪽 중괄호 12"/>
          <p:cNvSpPr/>
          <p:nvPr/>
        </p:nvSpPr>
        <p:spPr>
          <a:xfrm rot="16200000" flipV="1">
            <a:off x="2760459" y="3178081"/>
            <a:ext cx="301365" cy="5466603"/>
          </a:xfrm>
          <a:prstGeom prst="leftBrac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29022" y="6062065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나눔바른고딕OTF Bold" charset="-127"/>
                <a:ea typeface="나눔바른고딕OTF Bold" charset="-127"/>
              </a:rPr>
              <a:t>RPN (Faster R-CNN)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01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그림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62" y="1316831"/>
            <a:ext cx="79152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89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480" y="1119188"/>
            <a:ext cx="7587040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20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649" y="1119188"/>
            <a:ext cx="6634702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05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64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retrieval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691021"/>
            <a:ext cx="8496300" cy="411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73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Open-world object detection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691021"/>
            <a:ext cx="8496300" cy="411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1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4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95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58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658515"/>
            <a:ext cx="8496300" cy="218390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52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28863"/>
            <a:ext cx="8496300" cy="324321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164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92803"/>
            <a:ext cx="8496300" cy="371533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 (mistakes)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38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32564</TotalTime>
  <Words>280</Words>
  <Application>Microsoft Office PowerPoint</Application>
  <PresentationFormat>화면 슬라이드 쇼(4:3)</PresentationFormat>
  <Paragraphs>106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Meiryo UI</vt:lpstr>
      <vt:lpstr>나눔바른고딕OTF Bold</vt:lpstr>
      <vt:lpstr>휴먼둥근헤드라인</vt:lpstr>
      <vt:lpstr>Arial</vt:lpstr>
      <vt:lpstr>Cambria Math</vt:lpstr>
      <vt:lpstr>Garamond</vt:lpstr>
      <vt:lpstr>Wingdings</vt:lpstr>
      <vt:lpstr>Office 테마</vt:lpstr>
      <vt:lpstr>PowerPoint 프레젠테이션</vt:lpstr>
      <vt:lpstr>Show, attend and tell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Results</vt:lpstr>
      <vt:lpstr>Results (mistakes)</vt:lpstr>
      <vt:lpstr>Results</vt:lpstr>
      <vt:lpstr>Results</vt:lpstr>
      <vt:lpstr>Results</vt:lpstr>
      <vt:lpstr>Results</vt:lpstr>
      <vt:lpstr>DenseCap</vt:lpstr>
      <vt:lpstr>Introduction</vt:lpstr>
      <vt:lpstr>Introduction</vt:lpstr>
      <vt:lpstr>Examples of DenseCap</vt:lpstr>
      <vt:lpstr>Examples of DenseCap</vt:lpstr>
      <vt:lpstr>Contribution</vt:lpstr>
      <vt:lpstr>Proposed model</vt:lpstr>
      <vt:lpstr>Soft spatial attention</vt:lpstr>
      <vt:lpstr>Differentiable image sampling</vt:lpstr>
      <vt:lpstr>Bilinear interpolation</vt:lpstr>
      <vt:lpstr>Recognition network</vt:lpstr>
      <vt:lpstr>BRNN</vt:lpstr>
      <vt:lpstr>Proposed architecture</vt:lpstr>
      <vt:lpstr>Examples</vt:lpstr>
      <vt:lpstr>Examples</vt:lpstr>
      <vt:lpstr>Examples</vt:lpstr>
      <vt:lpstr>Image retrieval</vt:lpstr>
      <vt:lpstr>Open-world object detection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Lee DongGyu</cp:lastModifiedBy>
  <cp:revision>961</cp:revision>
  <dcterms:created xsi:type="dcterms:W3CDTF">2010-03-17T18:05:41Z</dcterms:created>
  <dcterms:modified xsi:type="dcterms:W3CDTF">2020-03-27T07:06:50Z</dcterms:modified>
</cp:coreProperties>
</file>